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59" r:id="rId4"/>
    <p:sldId id="275" r:id="rId5"/>
    <p:sldId id="276" r:id="rId6"/>
    <p:sldId id="277" r:id="rId7"/>
    <p:sldId id="278" r:id="rId8"/>
    <p:sldId id="279" r:id="rId9"/>
    <p:sldId id="280" r:id="rId10"/>
    <p:sldId id="281"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93" autoAdjust="0"/>
    <p:restoredTop sz="94660"/>
  </p:normalViewPr>
  <p:slideViewPr>
    <p:cSldViewPr snapToGrid="0">
      <p:cViewPr varScale="1">
        <p:scale>
          <a:sx n="48" d="100"/>
          <a:sy n="48" d="100"/>
        </p:scale>
        <p:origin x="77" y="8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10/10/2024</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10/10/2024</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hyperlink" Target="https://www.youtube.com/watch?v=5K5JxNEEcmw"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hyperlink" Target="https://www.youtube.com/watch?v=1X_1zFlLCvc"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0" y="1828802"/>
            <a:ext cx="12192000" cy="1170068"/>
          </a:xfrm>
          <a:solidFill>
            <a:schemeClr val="accent5">
              <a:lumMod val="20000"/>
              <a:lumOff val="80000"/>
            </a:schemeClr>
          </a:solidFill>
        </p:spPr>
        <p:txBody>
          <a:bodyPr>
            <a:normAutofit/>
          </a:bodyPr>
          <a:lstStyle/>
          <a:p>
            <a:r>
              <a:rPr lang="en-US" sz="4400" b="1" dirty="0"/>
              <a:t>Collaborative Online </a:t>
            </a:r>
            <a:r>
              <a:rPr lang="en-US" sz="4400" b="1" dirty="0" smtClean="0"/>
              <a:t>International</a:t>
            </a:r>
            <a:r>
              <a:rPr lang="sr-Latn-BA" sz="4400" b="1" dirty="0" smtClean="0"/>
              <a:t> </a:t>
            </a:r>
            <a:r>
              <a:rPr lang="en-US" sz="4400" b="1" dirty="0" smtClean="0"/>
              <a:t>Learning </a:t>
            </a:r>
            <a:r>
              <a:rPr lang="en-US" sz="4400" b="1" dirty="0"/>
              <a:t>(COIL)</a:t>
            </a:r>
            <a:r>
              <a:rPr lang="sr-Latn-BA" sz="4400" b="1" dirty="0" smtClean="0"/>
              <a:t> </a:t>
            </a:r>
            <a:r>
              <a:rPr lang="sr-Latn-BA" sz="4400" dirty="0" smtClean="0"/>
              <a:t/>
            </a:r>
            <a:br>
              <a:rPr lang="sr-Latn-BA" sz="4400" dirty="0" smtClean="0"/>
            </a:br>
            <a:r>
              <a:rPr lang="en-US" sz="2000" dirty="0" smtClean="0"/>
              <a:t>4.2 </a:t>
            </a:r>
            <a:r>
              <a:rPr lang="en-US" sz="2000" dirty="0"/>
              <a:t>WORKSHOP ON INTERNATIONALISATION OF THE CURRICULA</a:t>
            </a:r>
            <a:endParaRPr lang="en-US" sz="2700" dirty="0"/>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3299253"/>
            <a:ext cx="9144000" cy="1426349"/>
          </a:xfrm>
        </p:spPr>
        <p:txBody>
          <a:bodyPr/>
          <a:lstStyle/>
          <a:p>
            <a:r>
              <a:rPr lang="sr-Latn-BA" b="1" dirty="0" smtClean="0"/>
              <a:t>University of East Sarajevo Faculty of Medicine Foča</a:t>
            </a:r>
          </a:p>
          <a:p>
            <a:r>
              <a:rPr lang="sr-Latn-BA" dirty="0" smtClean="0"/>
              <a:t>Nenad Markovic, Ognjenka Janjić Pavlović, Dragana Drakul</a:t>
            </a:r>
            <a:endParaRPr lang="en-US" dirty="0"/>
          </a:p>
        </p:txBody>
      </p:sp>
      <p:grpSp>
        <p:nvGrpSpPr>
          <p:cNvPr id="4" name="Group 3"/>
          <p:cNvGrpSpPr/>
          <p:nvPr/>
        </p:nvGrpSpPr>
        <p:grpSpPr>
          <a:xfrm>
            <a:off x="1373720" y="6125798"/>
            <a:ext cx="9585960" cy="1216950"/>
            <a:chOff x="1043940" y="5751048"/>
            <a:chExt cx="9585960" cy="1216950"/>
          </a:xfrm>
        </p:grpSpPr>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2"/>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pic>
        <p:nvPicPr>
          <p:cNvPr id="7" name="Picture 6"/>
          <p:cNvPicPr>
            <a:picLocks noChangeAspect="1"/>
          </p:cNvPicPr>
          <p:nvPr/>
        </p:nvPicPr>
        <p:blipFill>
          <a:blip r:embed="rId5"/>
          <a:stretch>
            <a:fillRect/>
          </a:stretch>
        </p:blipFill>
        <p:spPr>
          <a:xfrm>
            <a:off x="5465793" y="4399065"/>
            <a:ext cx="1260414" cy="1227944"/>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8739196" y="180985"/>
            <a:ext cx="2220484" cy="976605"/>
          </a:xfrm>
          <a:prstGeom prst="rect">
            <a:avLst/>
          </a:prstGeom>
          <a:noFill/>
          <a:ln>
            <a:noFill/>
          </a:ln>
        </p:spPr>
      </p:pic>
    </p:spTree>
    <p:extLst>
      <p:ext uri="{BB962C8B-B14F-4D97-AF65-F5344CB8AC3E}">
        <p14:creationId xmlns:p14="http://schemas.microsoft.com/office/powerpoint/2010/main" val="3985705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199" y="1825624"/>
            <a:ext cx="11259065" cy="4921163"/>
          </a:xfrm>
        </p:spPr>
        <p:txBody>
          <a:bodyPr>
            <a:normAutofit/>
          </a:bodyPr>
          <a:lstStyle/>
          <a:p>
            <a:r>
              <a:rPr lang="en-US" dirty="0"/>
              <a:t>COIL courses cannot exist on </a:t>
            </a:r>
            <a:r>
              <a:rPr lang="en-US" dirty="0" smtClean="0"/>
              <a:t>a</a:t>
            </a:r>
            <a:r>
              <a:rPr lang="sr-Latn-BA" dirty="0" smtClean="0"/>
              <a:t> </a:t>
            </a:r>
            <a:r>
              <a:rPr lang="en-US" dirty="0" smtClean="0"/>
              <a:t>single </a:t>
            </a:r>
            <a:r>
              <a:rPr lang="en-US" dirty="0"/>
              <a:t>campus</a:t>
            </a:r>
            <a:r>
              <a:rPr lang="en-US" sz="3600" dirty="0"/>
              <a:t> </a:t>
            </a:r>
            <a:br>
              <a:rPr lang="en-US" sz="3600" dirty="0"/>
            </a:br>
            <a:endParaRPr lang="en-US" dirty="0"/>
          </a:p>
        </p:txBody>
      </p:sp>
      <p:sp>
        <p:nvSpPr>
          <p:cNvPr id="3" name="Title 2"/>
          <p:cNvSpPr>
            <a:spLocks noGrp="1"/>
          </p:cNvSpPr>
          <p:nvPr>
            <p:ph type="title"/>
          </p:nvPr>
        </p:nvSpPr>
        <p:spPr/>
        <p:txBody>
          <a:bodyPr/>
          <a:lstStyle/>
          <a:p>
            <a:endParaRPr lang="en-GB"/>
          </a:p>
        </p:txBody>
      </p:sp>
      <p:pic>
        <p:nvPicPr>
          <p:cNvPr id="2" name="Picture 1"/>
          <p:cNvPicPr>
            <a:picLocks noChangeAspect="1"/>
          </p:cNvPicPr>
          <p:nvPr/>
        </p:nvPicPr>
        <p:blipFill>
          <a:blip r:embed="rId7"/>
          <a:stretch>
            <a:fillRect/>
          </a:stretch>
        </p:blipFill>
        <p:spPr>
          <a:xfrm>
            <a:off x="19170" y="7622"/>
            <a:ext cx="12078093" cy="6833474"/>
          </a:xfrm>
          <a:prstGeom prst="rect">
            <a:avLst/>
          </a:prstGeom>
        </p:spPr>
      </p:pic>
    </p:spTree>
    <p:extLst>
      <p:ext uri="{BB962C8B-B14F-4D97-AF65-F5344CB8AC3E}">
        <p14:creationId xmlns:p14="http://schemas.microsoft.com/office/powerpoint/2010/main" val="160307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199" y="1825624"/>
            <a:ext cx="11259065" cy="4921163"/>
          </a:xfrm>
        </p:spPr>
        <p:txBody>
          <a:bodyPr>
            <a:normAutofit/>
          </a:bodyPr>
          <a:lstStyle/>
          <a:p>
            <a:r>
              <a:rPr lang="en-US" dirty="0">
                <a:hlinkClick r:id="rId7"/>
              </a:rPr>
              <a:t>https://</a:t>
            </a:r>
            <a:r>
              <a:rPr lang="en-US" dirty="0" smtClean="0">
                <a:hlinkClick r:id="rId7"/>
              </a:rPr>
              <a:t>www.youtube.com/watch?v=5K5JxNEEcmw</a:t>
            </a:r>
            <a:r>
              <a:rPr lang="sr-Latn-BA" dirty="0" smtClean="0"/>
              <a:t> </a:t>
            </a:r>
            <a:endParaRPr lang="en-US" dirty="0"/>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3673047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0" name="Picture 9"/>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p:txBody>
          <a:bodyPr/>
          <a:lstStyle/>
          <a:p>
            <a:endParaRPr lang="en-GB"/>
          </a:p>
        </p:txBody>
      </p:sp>
      <p:sp>
        <p:nvSpPr>
          <p:cNvPr id="11" name="Title 10"/>
          <p:cNvSpPr>
            <a:spLocks noGrp="1"/>
          </p:cNvSpPr>
          <p:nvPr>
            <p:ph type="title"/>
          </p:nvPr>
        </p:nvSpPr>
        <p:spPr/>
        <p:txBody>
          <a:bodyPr/>
          <a:lstStyle/>
          <a:p>
            <a:endParaRPr lang="en-GB"/>
          </a:p>
        </p:txBody>
      </p:sp>
      <p:pic>
        <p:nvPicPr>
          <p:cNvPr id="12" name="Picture 11"/>
          <p:cNvPicPr>
            <a:picLocks noChangeAspect="1"/>
          </p:cNvPicPr>
          <p:nvPr/>
        </p:nvPicPr>
        <p:blipFill>
          <a:blip r:embed="rId7"/>
          <a:stretch>
            <a:fillRect/>
          </a:stretch>
        </p:blipFill>
        <p:spPr>
          <a:xfrm>
            <a:off x="5685" y="-2"/>
            <a:ext cx="12186315" cy="6858002"/>
          </a:xfrm>
          <a:prstGeom prst="rect">
            <a:avLst/>
          </a:prstGeom>
        </p:spPr>
      </p:pic>
    </p:spTree>
    <p:extLst>
      <p:ext uri="{BB962C8B-B14F-4D97-AF65-F5344CB8AC3E}">
        <p14:creationId xmlns:p14="http://schemas.microsoft.com/office/powerpoint/2010/main" val="1076646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What is COIL?</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200" y="1825624"/>
            <a:ext cx="10515600" cy="4921163"/>
          </a:xfrm>
        </p:spPr>
        <p:txBody>
          <a:bodyPr>
            <a:normAutofit/>
          </a:bodyPr>
          <a:lstStyle/>
          <a:p>
            <a:r>
              <a:rPr lang="en-US" dirty="0"/>
              <a:t>COIL connects accredited courses, linking </a:t>
            </a:r>
            <a:r>
              <a:rPr lang="en-US" dirty="0" smtClean="0"/>
              <a:t>the</a:t>
            </a:r>
            <a:r>
              <a:rPr lang="sr-Latn-BA" dirty="0" smtClean="0"/>
              <a:t> </a:t>
            </a:r>
            <a:r>
              <a:rPr lang="en-US" dirty="0" smtClean="0"/>
              <a:t>classrooms </a:t>
            </a:r>
            <a:r>
              <a:rPr lang="en-US" dirty="0"/>
              <a:t>of two or more higher </a:t>
            </a:r>
            <a:r>
              <a:rPr lang="en-US" dirty="0" smtClean="0"/>
              <a:t>education</a:t>
            </a:r>
            <a:r>
              <a:rPr lang="sr-Latn-BA" dirty="0" smtClean="0"/>
              <a:t> </a:t>
            </a:r>
            <a:r>
              <a:rPr lang="en-US" dirty="0" smtClean="0"/>
              <a:t>institutions</a:t>
            </a:r>
            <a:r>
              <a:rPr lang="en-US" dirty="0"/>
              <a:t>, each located in a different </a:t>
            </a:r>
            <a:r>
              <a:rPr lang="en-US" dirty="0" smtClean="0"/>
              <a:t>country</a:t>
            </a:r>
            <a:r>
              <a:rPr lang="sr-Latn-BA" dirty="0" smtClean="0"/>
              <a:t> </a:t>
            </a:r>
            <a:r>
              <a:rPr lang="en-US" dirty="0" smtClean="0"/>
              <a:t>or </a:t>
            </a:r>
            <a:r>
              <a:rPr lang="en-US" dirty="0"/>
              <a:t>cultural setting. </a:t>
            </a:r>
            <a:endParaRPr lang="sr-Latn-BA" dirty="0" smtClean="0"/>
          </a:p>
          <a:p>
            <a:r>
              <a:rPr lang="en-US" dirty="0" smtClean="0"/>
              <a:t>The </a:t>
            </a:r>
            <a:r>
              <a:rPr lang="en-US" dirty="0"/>
              <a:t>COIL model does </a:t>
            </a:r>
            <a:r>
              <a:rPr lang="en-US" dirty="0" smtClean="0"/>
              <a:t>not</a:t>
            </a:r>
            <a:r>
              <a:rPr lang="sr-Latn-BA" dirty="0" smtClean="0"/>
              <a:t> </a:t>
            </a:r>
            <a:r>
              <a:rPr lang="en-US" dirty="0" smtClean="0"/>
              <a:t>merely </a:t>
            </a:r>
            <a:r>
              <a:rPr lang="en-US" dirty="0"/>
              <a:t>promote students from </a:t>
            </a:r>
            <a:r>
              <a:rPr lang="en-US" dirty="0" smtClean="0"/>
              <a:t>different</a:t>
            </a:r>
            <a:r>
              <a:rPr lang="sr-Latn-BA" dirty="0" smtClean="0"/>
              <a:t> </a:t>
            </a:r>
            <a:r>
              <a:rPr lang="en-US" dirty="0" smtClean="0"/>
              <a:t>countries </a:t>
            </a:r>
            <a:r>
              <a:rPr lang="en-US" dirty="0"/>
              <a:t>sharing an online classroom. </a:t>
            </a:r>
            <a:endParaRPr lang="sr-Latn-BA" dirty="0" smtClean="0"/>
          </a:p>
          <a:p>
            <a:r>
              <a:rPr lang="en-US" dirty="0" smtClean="0"/>
              <a:t>Rather,</a:t>
            </a:r>
            <a:r>
              <a:rPr lang="sr-Latn-BA" dirty="0" smtClean="0"/>
              <a:t> </a:t>
            </a:r>
            <a:r>
              <a:rPr lang="en-US" dirty="0" smtClean="0"/>
              <a:t>COIL </a:t>
            </a:r>
            <a:r>
              <a:rPr lang="en-US" dirty="0"/>
              <a:t>creates equitable team-taught </a:t>
            </a:r>
            <a:r>
              <a:rPr lang="en-US" dirty="0" smtClean="0"/>
              <a:t>learning</a:t>
            </a:r>
            <a:r>
              <a:rPr lang="sr-Latn-BA" dirty="0" smtClean="0"/>
              <a:t> </a:t>
            </a:r>
            <a:r>
              <a:rPr lang="en-US" dirty="0" smtClean="0"/>
              <a:t>environments </a:t>
            </a:r>
            <a:r>
              <a:rPr lang="en-US" dirty="0"/>
              <a:t>where faculty from two </a:t>
            </a:r>
            <a:r>
              <a:rPr lang="en-US" dirty="0" smtClean="0"/>
              <a:t>cultures</a:t>
            </a:r>
            <a:r>
              <a:rPr lang="sr-Latn-BA" dirty="0" smtClean="0"/>
              <a:t> </a:t>
            </a:r>
            <a:r>
              <a:rPr lang="en-US" dirty="0" smtClean="0"/>
              <a:t>work </a:t>
            </a:r>
            <a:r>
              <a:rPr lang="en-US" dirty="0"/>
              <a:t>together to develop a shared </a:t>
            </a:r>
            <a:r>
              <a:rPr lang="en-US" dirty="0" smtClean="0"/>
              <a:t>syllabus,</a:t>
            </a:r>
            <a:r>
              <a:rPr lang="sr-Latn-BA" dirty="0" smtClean="0"/>
              <a:t> </a:t>
            </a:r>
            <a:r>
              <a:rPr lang="en-US" dirty="0" smtClean="0"/>
              <a:t>emphasizing </a:t>
            </a:r>
            <a:r>
              <a:rPr lang="en-US" dirty="0"/>
              <a:t>experiential and </a:t>
            </a:r>
            <a:r>
              <a:rPr lang="en-US" dirty="0" smtClean="0"/>
              <a:t>collaborative</a:t>
            </a:r>
            <a:r>
              <a:rPr lang="sr-Latn-BA" dirty="0" smtClean="0"/>
              <a:t> </a:t>
            </a:r>
            <a:r>
              <a:rPr lang="en-US" dirty="0" smtClean="0"/>
              <a:t>student learning.</a:t>
            </a:r>
            <a:endParaRPr lang="sr-Latn-BA" dirty="0"/>
          </a:p>
          <a:p>
            <a:r>
              <a:rPr lang="en-US" dirty="0">
                <a:hlinkClick r:id="rId7"/>
              </a:rPr>
              <a:t>https://</a:t>
            </a:r>
            <a:r>
              <a:rPr lang="en-US" dirty="0" smtClean="0">
                <a:hlinkClick r:id="rId7"/>
              </a:rPr>
              <a:t>www.youtube.com/watch?v=1X_1zFlLCvc</a:t>
            </a:r>
            <a:r>
              <a:rPr lang="sr-Latn-BA" dirty="0" smtClean="0"/>
              <a:t> </a:t>
            </a:r>
          </a:p>
        </p:txBody>
      </p:sp>
    </p:spTree>
    <p:extLst>
      <p:ext uri="{BB962C8B-B14F-4D97-AF65-F5344CB8AC3E}">
        <p14:creationId xmlns:p14="http://schemas.microsoft.com/office/powerpoint/2010/main" val="2386158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What is COIL?</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200" y="1825624"/>
            <a:ext cx="10515600" cy="4921163"/>
          </a:xfrm>
        </p:spPr>
        <p:txBody>
          <a:bodyPr>
            <a:normAutofit fontScale="92500" lnSpcReduction="10000"/>
          </a:bodyPr>
          <a:lstStyle/>
          <a:p>
            <a:r>
              <a:rPr lang="en-US" dirty="0"/>
              <a:t>COIL stands for Collaborative Online International Learning, which refers to "online learning in an international setting, with interactive involvement of students and faculty from different international and intercultural backgrounds in and outside the classroom" (</a:t>
            </a:r>
            <a:r>
              <a:rPr lang="en-US" dirty="0" err="1"/>
              <a:t>Leask</a:t>
            </a:r>
            <a:r>
              <a:rPr lang="en-US" dirty="0"/>
              <a:t> , 2020:188). </a:t>
            </a:r>
            <a:endParaRPr lang="sr-Latn-BA" dirty="0" smtClean="0"/>
          </a:p>
          <a:p>
            <a:r>
              <a:rPr lang="en-US" dirty="0"/>
              <a:t>COIL projects are based on the involvement of teachers and students, with different geographical origins, language and culture, for the development of collaborative teaching and learning processes using online communication tools. </a:t>
            </a:r>
            <a:endParaRPr lang="sr-Latn-BA" dirty="0" smtClean="0"/>
          </a:p>
          <a:p>
            <a:r>
              <a:rPr lang="en-US" dirty="0" smtClean="0"/>
              <a:t>These </a:t>
            </a:r>
            <a:r>
              <a:rPr lang="en-US" dirty="0"/>
              <a:t>projects are an accessible alternative to </a:t>
            </a:r>
            <a:r>
              <a:rPr lang="en-US" dirty="0" smtClean="0"/>
              <a:t>democratize </a:t>
            </a:r>
            <a:r>
              <a:rPr lang="en-US" dirty="0"/>
              <a:t>the experiences of </a:t>
            </a:r>
            <a:r>
              <a:rPr lang="en-US" dirty="0" smtClean="0"/>
              <a:t>internationalization </a:t>
            </a:r>
            <a:r>
              <a:rPr lang="en-US" dirty="0"/>
              <a:t>(at home) of students and teachers, as well as an opportunity to enrich the process of building individual and collective knowledge, offering challenging dynamics of working in heterogeneous teams.</a:t>
            </a:r>
          </a:p>
          <a:p>
            <a:endParaRPr lang="en-US" dirty="0"/>
          </a:p>
        </p:txBody>
      </p:sp>
    </p:spTree>
    <p:extLst>
      <p:ext uri="{BB962C8B-B14F-4D97-AF65-F5344CB8AC3E}">
        <p14:creationId xmlns:p14="http://schemas.microsoft.com/office/powerpoint/2010/main" val="1848111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What is COIL?</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200" y="1825624"/>
            <a:ext cx="10515600" cy="4921163"/>
          </a:xfrm>
        </p:spPr>
        <p:txBody>
          <a:bodyPr>
            <a:normAutofit/>
          </a:bodyPr>
          <a:lstStyle/>
          <a:p>
            <a:r>
              <a:rPr lang="en-US" dirty="0"/>
              <a:t>International studies show that COIL has a relevant impact on the personal and academic development of participants and that it is valued by various stakeholders, including teachers, students and employers. </a:t>
            </a:r>
            <a:endParaRPr lang="sr-Latn-BA" dirty="0" smtClean="0"/>
          </a:p>
          <a:p>
            <a:r>
              <a:rPr lang="en-US" dirty="0" smtClean="0"/>
              <a:t>In </a:t>
            </a:r>
            <a:r>
              <a:rPr lang="en-US" dirty="0"/>
              <a:t>addition, the involvement in COIL projects enables teachers to: establish or strengthen international partnerships, integrate innovative and challenging practices into their courses, convey an international dimension to learning, collaborate with peers, increase class dynamism, and improve student interest and satisfaction rates.</a:t>
            </a:r>
          </a:p>
          <a:p>
            <a:endParaRPr lang="en-US" dirty="0"/>
          </a:p>
          <a:p>
            <a:endParaRPr lang="en-US" dirty="0"/>
          </a:p>
        </p:txBody>
      </p:sp>
    </p:spTree>
    <p:extLst>
      <p:ext uri="{BB962C8B-B14F-4D97-AF65-F5344CB8AC3E}">
        <p14:creationId xmlns:p14="http://schemas.microsoft.com/office/powerpoint/2010/main" val="2945929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How does it work?</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200" y="1825624"/>
            <a:ext cx="10515600" cy="4921163"/>
          </a:xfrm>
        </p:spPr>
        <p:txBody>
          <a:bodyPr>
            <a:normAutofit/>
          </a:bodyPr>
          <a:lstStyle/>
          <a:p>
            <a:r>
              <a:rPr lang="en-US" sz="3600" dirty="0"/>
              <a:t>Phase 1 – Finding a COIL partner</a:t>
            </a:r>
          </a:p>
          <a:p>
            <a:endParaRPr lang="en-US" dirty="0"/>
          </a:p>
          <a:p>
            <a:r>
              <a:rPr lang="en-US" dirty="0" smtClean="0"/>
              <a:t>The </a:t>
            </a:r>
            <a:r>
              <a:rPr lang="en-US" dirty="0"/>
              <a:t>process starts with the definition, by the teacher(s) involved, of the </a:t>
            </a:r>
            <a:r>
              <a:rPr lang="en-US" b="1" dirty="0"/>
              <a:t>theme and objectives of the project</a:t>
            </a:r>
            <a:r>
              <a:rPr lang="en-US" dirty="0"/>
              <a:t>, which will ground the design of the learning strategy.</a:t>
            </a:r>
          </a:p>
          <a:p>
            <a:r>
              <a:rPr lang="en-US" dirty="0" smtClean="0"/>
              <a:t>The </a:t>
            </a:r>
            <a:r>
              <a:rPr lang="en-US" dirty="0"/>
              <a:t>second step is to </a:t>
            </a:r>
            <a:r>
              <a:rPr lang="en-US" b="1" dirty="0"/>
              <a:t>interact with potential partners </a:t>
            </a:r>
            <a:r>
              <a:rPr lang="en-US" dirty="0"/>
              <a:t>in order to identify one (or more) for the project. It will always be advantageous for teachers to explore possibilities with personal international contacts or others they may find interesting.  Partners from different areas can also be considered; consequently, </a:t>
            </a:r>
            <a:r>
              <a:rPr lang="en-US" b="1" dirty="0"/>
              <a:t>mono- and cross-disciplinary COIL projects can be created</a:t>
            </a:r>
            <a:r>
              <a:rPr lang="en-US" dirty="0"/>
              <a:t>.</a:t>
            </a:r>
          </a:p>
          <a:p>
            <a:endParaRPr lang="en-US" dirty="0"/>
          </a:p>
        </p:txBody>
      </p:sp>
    </p:spTree>
    <p:extLst>
      <p:ext uri="{BB962C8B-B14F-4D97-AF65-F5344CB8AC3E}">
        <p14:creationId xmlns:p14="http://schemas.microsoft.com/office/powerpoint/2010/main" val="762692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How does it work?</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199" y="1825624"/>
            <a:ext cx="11259065" cy="4921163"/>
          </a:xfrm>
        </p:spPr>
        <p:txBody>
          <a:bodyPr>
            <a:normAutofit/>
          </a:bodyPr>
          <a:lstStyle/>
          <a:p>
            <a:r>
              <a:rPr lang="en-US" sz="3600" dirty="0"/>
              <a:t>Phase 2 – Designing the COIL project</a:t>
            </a:r>
            <a:endParaRPr lang="en-US" dirty="0"/>
          </a:p>
          <a:p>
            <a:pPr marL="0" indent="0">
              <a:buNone/>
            </a:pPr>
            <a:r>
              <a:rPr lang="en-US" dirty="0"/>
              <a:t>After identifying the partner, the project should be defined in detail, i.e.:</a:t>
            </a:r>
          </a:p>
          <a:p>
            <a:r>
              <a:rPr lang="en-US" dirty="0" smtClean="0"/>
              <a:t>the </a:t>
            </a:r>
            <a:r>
              <a:rPr lang="en-US" b="1" dirty="0"/>
              <a:t>duration</a:t>
            </a:r>
            <a:r>
              <a:rPr lang="en-US" dirty="0"/>
              <a:t> of the project, the number of international teams and elements per team (per partner);</a:t>
            </a:r>
          </a:p>
          <a:p>
            <a:r>
              <a:rPr lang="en-US" dirty="0" smtClean="0"/>
              <a:t>the </a:t>
            </a:r>
            <a:r>
              <a:rPr lang="en-US" b="1" dirty="0"/>
              <a:t>activities</a:t>
            </a:r>
            <a:r>
              <a:rPr lang="en-US" dirty="0"/>
              <a:t> and </a:t>
            </a:r>
            <a:r>
              <a:rPr lang="en-US" b="1" dirty="0" smtClean="0"/>
              <a:t>tasks</a:t>
            </a:r>
            <a:r>
              <a:rPr lang="sr-Latn-BA" dirty="0" smtClean="0"/>
              <a:t> </a:t>
            </a:r>
            <a:r>
              <a:rPr lang="en-US" dirty="0" smtClean="0"/>
              <a:t>that </a:t>
            </a:r>
            <a:r>
              <a:rPr lang="en-US" dirty="0"/>
              <a:t>students should carry out (presentation, regularity of (as)synchronous contacts, learning outcomes, deadlines, among others);</a:t>
            </a:r>
          </a:p>
          <a:p>
            <a:r>
              <a:rPr lang="en-US" dirty="0" smtClean="0"/>
              <a:t>the </a:t>
            </a:r>
            <a:r>
              <a:rPr lang="en-US" b="1" dirty="0"/>
              <a:t>dates</a:t>
            </a:r>
            <a:r>
              <a:rPr lang="en-US" dirty="0"/>
              <a:t> of the periodic meetings for monitoring and evaluating the project;</a:t>
            </a:r>
          </a:p>
          <a:p>
            <a:r>
              <a:rPr lang="en-US" dirty="0" smtClean="0"/>
              <a:t>the </a:t>
            </a:r>
            <a:r>
              <a:rPr lang="en-US" b="1" dirty="0"/>
              <a:t>communication tools </a:t>
            </a:r>
            <a:r>
              <a:rPr lang="en-US" dirty="0"/>
              <a:t>that will be used.</a:t>
            </a:r>
          </a:p>
        </p:txBody>
      </p:sp>
    </p:spTree>
    <p:extLst>
      <p:ext uri="{BB962C8B-B14F-4D97-AF65-F5344CB8AC3E}">
        <p14:creationId xmlns:p14="http://schemas.microsoft.com/office/powerpoint/2010/main" val="1320238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a:t>How does it work?</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199" y="1825624"/>
            <a:ext cx="11259065" cy="4921163"/>
          </a:xfrm>
        </p:spPr>
        <p:txBody>
          <a:bodyPr>
            <a:normAutofit/>
          </a:bodyPr>
          <a:lstStyle/>
          <a:p>
            <a:r>
              <a:rPr lang="en-US" sz="3600" dirty="0"/>
              <a:t>Phase 3 – Developing the COIL </a:t>
            </a:r>
            <a:r>
              <a:rPr lang="en-US" sz="3600" dirty="0" smtClean="0"/>
              <a:t>project</a:t>
            </a:r>
            <a:endParaRPr lang="sr-Latn-BA" sz="3600" dirty="0" smtClean="0"/>
          </a:p>
          <a:p>
            <a:endParaRPr lang="sr-Latn-BA" dirty="0" smtClean="0"/>
          </a:p>
          <a:p>
            <a:r>
              <a:rPr lang="en-US" dirty="0" smtClean="0"/>
              <a:t>The </a:t>
            </a:r>
            <a:r>
              <a:rPr lang="en-US" dirty="0"/>
              <a:t>success of a COIL project depends on a </a:t>
            </a:r>
            <a:r>
              <a:rPr lang="en-US" b="1" dirty="0"/>
              <a:t>good communication and interaction</a:t>
            </a:r>
            <a:r>
              <a:rPr lang="en-US" dirty="0"/>
              <a:t> between the partners (teachers and students). It will be up to each teacher to identify needs and ensure </a:t>
            </a:r>
            <a:r>
              <a:rPr lang="en-US" dirty="0" smtClean="0"/>
              <a:t>the</a:t>
            </a:r>
            <a:r>
              <a:rPr lang="sr-Latn-BA" dirty="0" smtClean="0"/>
              <a:t> </a:t>
            </a:r>
            <a:r>
              <a:rPr lang="en-US" b="1" dirty="0" smtClean="0"/>
              <a:t>active </a:t>
            </a:r>
            <a:r>
              <a:rPr lang="en-US" b="1" dirty="0"/>
              <a:t>participation </a:t>
            </a:r>
            <a:r>
              <a:rPr lang="en-US" dirty="0"/>
              <a:t>of students in the project.</a:t>
            </a:r>
          </a:p>
          <a:p>
            <a:r>
              <a:rPr lang="en-US" dirty="0" smtClean="0"/>
              <a:t>The </a:t>
            </a:r>
            <a:r>
              <a:rPr lang="en-US" dirty="0"/>
              <a:t>development of the COIL project should be based on </a:t>
            </a:r>
            <a:r>
              <a:rPr lang="en-US" b="1" dirty="0"/>
              <a:t>common guidelines</a:t>
            </a:r>
            <a:r>
              <a:rPr lang="en-US" dirty="0"/>
              <a:t> for the courses involved and it should end with the </a:t>
            </a:r>
            <a:r>
              <a:rPr lang="en-US" b="1" dirty="0"/>
              <a:t>evaluation (weaknesses &amp; strengths)</a:t>
            </a:r>
            <a:r>
              <a:rPr lang="en-US" dirty="0"/>
              <a:t> of the work developed by teachers and students.</a:t>
            </a:r>
          </a:p>
        </p:txBody>
      </p:sp>
    </p:spTree>
    <p:extLst>
      <p:ext uri="{BB962C8B-B14F-4D97-AF65-F5344CB8AC3E}">
        <p14:creationId xmlns:p14="http://schemas.microsoft.com/office/powerpoint/2010/main" val="781687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5"/>
          <a:stretch>
            <a:fillRect/>
          </a:stretch>
        </p:blipFill>
        <p:spPr>
          <a:xfrm>
            <a:off x="19170" y="6244028"/>
            <a:ext cx="630207" cy="613972"/>
          </a:xfrm>
          <a:prstGeom prst="rect">
            <a:avLst/>
          </a:prstGeom>
        </p:spPr>
      </p:pic>
      <p:pic>
        <p:nvPicPr>
          <p:cNvPr id="11" name="Picture 10"/>
          <p:cNvPicPr/>
          <p:nvPr/>
        </p:nvPicPr>
        <p:blipFill>
          <a:blip r:embed="rId6">
            <a:extLst>
              <a:ext uri="{28A0092B-C50C-407E-A947-70E740481C1C}">
                <a14:useLocalDpi xmlns:a14="http://schemas.microsoft.com/office/drawing/2010/main" val="0"/>
              </a:ext>
            </a:extLst>
          </a:blip>
          <a:srcRect/>
          <a:stretch>
            <a:fillRect/>
          </a:stretch>
        </p:blipFill>
        <p:spPr bwMode="auto">
          <a:xfrm>
            <a:off x="10648169" y="11762"/>
            <a:ext cx="1543831" cy="535707"/>
          </a:xfrm>
          <a:prstGeom prst="rect">
            <a:avLst/>
          </a:prstGeom>
          <a:noFill/>
          <a:ln>
            <a:noFill/>
          </a:ln>
        </p:spPr>
      </p:pic>
      <p:sp>
        <p:nvSpPr>
          <p:cNvPr id="4" name="Content Placeholder 3"/>
          <p:cNvSpPr>
            <a:spLocks noGrp="1"/>
          </p:cNvSpPr>
          <p:nvPr>
            <p:ph idx="1"/>
          </p:nvPr>
        </p:nvSpPr>
        <p:spPr>
          <a:xfrm>
            <a:off x="838199" y="1825624"/>
            <a:ext cx="11259065" cy="4921163"/>
          </a:xfrm>
        </p:spPr>
        <p:txBody>
          <a:bodyPr>
            <a:normAutofit/>
          </a:bodyPr>
          <a:lstStyle/>
          <a:p>
            <a:r>
              <a:rPr lang="en-US" dirty="0"/>
              <a:t>COIL courses cannot exist on </a:t>
            </a:r>
            <a:r>
              <a:rPr lang="en-US" dirty="0" smtClean="0"/>
              <a:t>a</a:t>
            </a:r>
            <a:r>
              <a:rPr lang="sr-Latn-BA" dirty="0" smtClean="0"/>
              <a:t> </a:t>
            </a:r>
            <a:r>
              <a:rPr lang="en-US" dirty="0" smtClean="0"/>
              <a:t>single </a:t>
            </a:r>
            <a:r>
              <a:rPr lang="en-US" dirty="0" smtClean="0"/>
              <a:t>campus</a:t>
            </a:r>
            <a:r>
              <a:rPr lang="sr-Latn-BA"/>
              <a:t>!</a:t>
            </a:r>
            <a:r>
              <a:rPr lang="en-US" sz="3600" smtClean="0"/>
              <a:t> </a:t>
            </a:r>
            <a:r>
              <a:rPr lang="en-US" sz="3600" dirty="0"/>
              <a:t/>
            </a:r>
            <a:br>
              <a:rPr lang="en-US" sz="3600" dirty="0"/>
            </a:br>
            <a:endParaRPr lang="en-US" dirty="0"/>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2316263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2201</TotalTime>
  <Words>637</Words>
  <Application>Microsoft Office PowerPoint</Application>
  <PresentationFormat>Widescreen</PresentationFormat>
  <Paragraphs>35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Collaborative Online International Learning (COIL)  4.2 WORKSHOP ON INTERNATIONALISATION OF THE CURRICULA</vt:lpstr>
      <vt:lpstr>PowerPoint Presentation</vt:lpstr>
      <vt:lpstr>What is COIL?</vt:lpstr>
      <vt:lpstr>What is COIL?</vt:lpstr>
      <vt:lpstr>What is COIL?</vt:lpstr>
      <vt:lpstr>How does it work?</vt:lpstr>
      <vt:lpstr>How does it work?</vt:lpstr>
      <vt:lpstr>How does it work?</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Ilir Hoxha</dc:creator>
  <cp:lastModifiedBy>Nenad Markovic</cp:lastModifiedBy>
  <cp:revision>40</cp:revision>
  <dcterms:created xsi:type="dcterms:W3CDTF">2023-04-19T08:12:10Z</dcterms:created>
  <dcterms:modified xsi:type="dcterms:W3CDTF">2024-10-09T22:16:32Z</dcterms:modified>
</cp:coreProperties>
</file>